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CE9E0D-0B26-268C-AC89-73567867E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B43595-59B6-6EAE-CA29-BDC205A7FB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3CA342-175B-6F7D-BB3C-29FE3A611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877F1E-622D-5D61-6EE4-325C0B3B6A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2315ED-848C-3EEB-DFE0-960500FDB0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1020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2CBF1D-D05A-2AEA-52DF-09081F822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32FD43-E7C3-ECB3-CC69-1A4B3A4E86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AE13A2-8449-C711-8913-BCBEC1657B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C4350FC-21BA-CEE4-722D-40253ADF2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C533F-C9ED-15E7-601A-5CC0094F65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9187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4038B8B-F465-5117-3390-B39D1412907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3C1A4A-F057-A57F-4C6F-D3EB702E4D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7A1FA0-505D-F3F4-6172-404871B7E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B87222-D502-0409-AF73-DC5040E240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8A36D4-7D83-B4E5-30E9-B2C096980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69016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32977-DE47-409B-1C8E-6DA2BC4EDA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75C714-AD2E-CA98-8AB7-B14922757A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A44D3-C0A3-FCAB-7FB9-1A0B59362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37C4C4-1494-93E8-5788-7A46D8862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F6691A-9826-4AB9-787C-E7DB2645B7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8980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DBAF0B-BB75-BA67-D8EE-CF30CAEE03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E17E1E-2DBA-8E56-8B6E-908B7B290E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9AD12E-B3E8-46FB-B05C-CEE42B2739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CED9CA-C8BB-AE02-572B-33554CD2E3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C724E5-1176-386F-B471-E090E0D4B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2425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A36149-96D1-592E-AA4A-EE1B384160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B32191-FD5C-34A0-1F8E-CAF69C105E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83E45D-7AC2-B8CF-212D-318BB0FD12B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E3F8D3-00C9-D4F2-A5FA-484AB8CA4D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6A83C12-0FE0-9910-9DC4-AEBAE2BB6E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212E0F-D58A-1F14-95B4-F5A1BEB07C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278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7E7A14-9A56-EC7B-0D36-E23CDE5223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604E5C-21C5-300E-FD17-FB27505F67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BEE3238-F8EA-457A-2FEE-1829E17C52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E6461EF-D50A-D439-A0FB-CC89C94996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E333E89-C5E6-1750-4AE0-CC633C38E6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3DDA49-D609-726C-482E-846F0768D2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57F16DD-8117-0CAD-F4E4-34233B500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6EE2833-C32A-641E-93CF-60AB08E266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5802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0A9114-0C20-7029-7291-C7C72F892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2668A0F-3294-3C2E-895F-72E2D073B1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2805E13-E381-4117-C569-C4EF0FA73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E5C6C02-AC88-1520-46DB-E3BE3A6239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44690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E15E55-0B73-9FF0-F35E-AC03662D91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CEC86D-FCDC-4DC3-8FCC-A7B600035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019D95-4EF4-4132-C59F-E42FC2A0D2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62149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063D01-C2B7-B230-A796-AF8DA8F9CE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53B3A5-08CB-5D7A-518E-903A4E1CD1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E9258FC-82CF-D79D-751B-584EFE4173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021907-57E1-9FF4-A68A-6D4E4C297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92AC3B0-1469-26BA-23BE-7148C4C92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1E2D42-9893-E8AF-19E6-2D3B2084C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41784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857B3-95BE-B97E-B490-2F5AA5912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9FD9F-BB64-2DC5-D729-E3B2B3C48EA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31A94E7-0CB2-AA2D-C8C2-857382F38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47FE00E-29C0-8DEF-1D7B-8053F4ADC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F572E8-7D55-2ADC-46AE-F87E114FB4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1CD18-2DF4-CD53-26A2-57E1F4008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137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3B3D162-0EB9-DCF9-F9CC-354031E6EA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0551BE-93FA-F0A2-8D11-FDBCB30E46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6C4986-14D2-D920-E9FB-0EB7C1B04AE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578947-4ACD-45F4-9CE0-160557A5FF48}" type="datetimeFigureOut">
              <a:rPr lang="en-US" smtClean="0"/>
              <a:t>6/19/2022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17364A-FD1A-D2DE-E9DE-99013272E98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B65351-1DD6-DCDF-2413-ADE4C59698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8365D-5AB2-4F38-9F6A-341356DD0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30566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1675B0B-29D7-4E6F-82A4-0AC67BF58FAA}"/>
              </a:ext>
            </a:extLst>
          </p:cNvPr>
          <p:cNvGrpSpPr/>
          <p:nvPr/>
        </p:nvGrpSpPr>
        <p:grpSpPr>
          <a:xfrm>
            <a:off x="3943350" y="1050925"/>
            <a:ext cx="4187190" cy="5289550"/>
            <a:chOff x="3943350" y="1050925"/>
            <a:chExt cx="4187190" cy="528955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4787E95-DE78-F7E6-DB9D-4BBD0BC02E3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7747" b="33949"/>
            <a:stretch/>
          </p:blipFill>
          <p:spPr bwMode="auto">
            <a:xfrm>
              <a:off x="3943350" y="1050925"/>
              <a:ext cx="4187190" cy="5289550"/>
            </a:xfrm>
            <a:prstGeom prst="rect">
              <a:avLst/>
            </a:prstGeom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A2EBDE00-F06E-6028-E235-849F5C2574F8}"/>
                </a:ext>
              </a:extLst>
            </p:cNvPr>
            <p:cNvSpPr/>
            <p:nvPr/>
          </p:nvSpPr>
          <p:spPr>
            <a:xfrm>
              <a:off x="6621780" y="2095500"/>
              <a:ext cx="1432560" cy="609600"/>
            </a:xfrm>
            <a:prstGeom prst="ellipse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4B71CED1-0038-2387-926B-BB7962E08F62}"/>
                </a:ext>
              </a:extLst>
            </p:cNvPr>
            <p:cNvSpPr/>
            <p:nvPr/>
          </p:nvSpPr>
          <p:spPr>
            <a:xfrm>
              <a:off x="5905500" y="2819400"/>
              <a:ext cx="2065020" cy="693420"/>
            </a:xfrm>
            <a:prstGeom prst="ellipse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375024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14AF440-3046-4AF1-9C3B-B229CEF70FF7}"/>
              </a:ext>
            </a:extLst>
          </p:cNvPr>
          <p:cNvSpPr/>
          <p:nvPr/>
        </p:nvSpPr>
        <p:spPr>
          <a:xfrm>
            <a:off x="2011750" y="3445305"/>
            <a:ext cx="1104777" cy="8784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MCU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ESP32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941241B-6A20-409F-A4FB-239B14D6704B}"/>
              </a:ext>
            </a:extLst>
          </p:cNvPr>
          <p:cNvSpPr/>
          <p:nvPr/>
        </p:nvSpPr>
        <p:spPr>
          <a:xfrm>
            <a:off x="3445209" y="1415300"/>
            <a:ext cx="1637963" cy="573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Server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CA6F1B3-FE85-4782-BD76-BD318DD28114}"/>
              </a:ext>
            </a:extLst>
          </p:cNvPr>
          <p:cNvSpPr/>
          <p:nvPr/>
        </p:nvSpPr>
        <p:spPr>
          <a:xfrm>
            <a:off x="7501286" y="1433249"/>
            <a:ext cx="1098111" cy="7983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Máy tính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2D76EB1A-41EC-44B5-ADD8-9C6582E6D9CC}"/>
              </a:ext>
            </a:extLst>
          </p:cNvPr>
          <p:cNvGrpSpPr/>
          <p:nvPr/>
        </p:nvGrpSpPr>
        <p:grpSpPr>
          <a:xfrm>
            <a:off x="4511840" y="2997004"/>
            <a:ext cx="1671763" cy="1738000"/>
            <a:chOff x="3522387" y="2289937"/>
            <a:chExt cx="3613610" cy="234535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F9E82993-CC7F-4531-9444-7BA1234CA7EC}"/>
                </a:ext>
              </a:extLst>
            </p:cNvPr>
            <p:cNvSpPr/>
            <p:nvPr/>
          </p:nvSpPr>
          <p:spPr>
            <a:xfrm>
              <a:off x="3622007" y="2441116"/>
              <a:ext cx="3393832" cy="1028232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US" sz="1400" b="1" kern="1200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Cảm biến dòng áp PZEM-17</a:t>
              </a:r>
              <a:endParaRPr lang="en-US"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CC2A9FE-2079-4ECF-9C6C-C412EB2AE45A}"/>
                </a:ext>
              </a:extLst>
            </p:cNvPr>
            <p:cNvSpPr/>
            <p:nvPr/>
          </p:nvSpPr>
          <p:spPr>
            <a:xfrm>
              <a:off x="3622006" y="3536247"/>
              <a:ext cx="3393831" cy="87043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US" sz="1400" b="1" kern="1200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HMI</a:t>
              </a:r>
              <a:endParaRPr lang="en-US"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ADB15491-4DCA-4C69-BEF1-A69A4DA5EAD7}"/>
                </a:ext>
              </a:extLst>
            </p:cNvPr>
            <p:cNvSpPr/>
            <p:nvPr/>
          </p:nvSpPr>
          <p:spPr>
            <a:xfrm>
              <a:off x="3522387" y="2289937"/>
              <a:ext cx="3613610" cy="234535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</p:grpSp>
      <p:grpSp>
        <p:nvGrpSpPr>
          <p:cNvPr id="10" name="Group 9">
            <a:extLst>
              <a:ext uri="{FF2B5EF4-FFF2-40B4-BE49-F238E27FC236}">
                <a16:creationId xmlns:a16="http://schemas.microsoft.com/office/drawing/2014/main" id="{C7C68C47-CC7B-445F-B8BC-D179CC37E4A2}"/>
              </a:ext>
            </a:extLst>
          </p:cNvPr>
          <p:cNvGrpSpPr/>
          <p:nvPr/>
        </p:nvGrpSpPr>
        <p:grpSpPr>
          <a:xfrm>
            <a:off x="7394520" y="2997008"/>
            <a:ext cx="1359656" cy="1738003"/>
            <a:chOff x="7170115" y="2289941"/>
            <a:chExt cx="3393831" cy="2110154"/>
          </a:xfrm>
        </p:grpSpPr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FD36DDD2-4FC5-44A5-9F82-DDC10FCF2B10}"/>
                </a:ext>
              </a:extLst>
            </p:cNvPr>
            <p:cNvSpPr/>
            <p:nvPr/>
          </p:nvSpPr>
          <p:spPr>
            <a:xfrm>
              <a:off x="7419961" y="2476327"/>
              <a:ext cx="2831123" cy="874115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US" sz="1400" b="1" kern="1200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Điện trở Shunt</a:t>
              </a:r>
              <a:endParaRPr lang="en-US"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61C20505-B47B-4655-BB1D-110B22580953}"/>
                </a:ext>
              </a:extLst>
            </p:cNvPr>
            <p:cNvSpPr/>
            <p:nvPr/>
          </p:nvSpPr>
          <p:spPr>
            <a:xfrm>
              <a:off x="7419961" y="3452068"/>
              <a:ext cx="2894136" cy="84010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06000"/>
                </a:lnSpc>
                <a:spcAft>
                  <a:spcPts val="800"/>
                </a:spcAft>
              </a:pPr>
              <a:r>
                <a:rPr lang="en-US" sz="1400" b="1" kern="1200">
                  <a:solidFill>
                    <a:srgbClr val="FFFFFF"/>
                  </a:solidFill>
                  <a:effectLst/>
                  <a:latin typeface="Arial" panose="020B0604020202020204" pitchFamily="34" charset="0"/>
                  <a:ea typeface="Calibri" panose="020F0502020204030204" pitchFamily="34" charset="0"/>
                  <a:cs typeface="Times New Roman" panose="02020603050405020304" pitchFamily="18" charset="0"/>
                </a:rPr>
                <a:t>Máy hàn</a:t>
              </a:r>
              <a:endParaRPr lang="en-US" sz="1100">
                <a:effectLst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216B140E-EC06-4F73-8B9F-45CEE398FEAD}"/>
                </a:ext>
              </a:extLst>
            </p:cNvPr>
            <p:cNvSpPr/>
            <p:nvPr/>
          </p:nvSpPr>
          <p:spPr>
            <a:xfrm>
              <a:off x="7170115" y="2289941"/>
              <a:ext cx="3393831" cy="21101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en-US"/>
            </a:p>
          </p:txBody>
        </p:sp>
      </p:grp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FBA1B9A-FEF3-4F8E-A6F8-FD7FB6CFDB6D}"/>
              </a:ext>
            </a:extLst>
          </p:cNvPr>
          <p:cNvCxnSpPr>
            <a:cxnSpLocks/>
            <a:stCxn id="7" idx="3"/>
          </p:cNvCxnSpPr>
          <p:nvPr/>
        </p:nvCxnSpPr>
        <p:spPr>
          <a:xfrm>
            <a:off x="5083173" y="1701981"/>
            <a:ext cx="2411448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D8905FDA-912E-4AB0-83F9-E69E466F2135}"/>
              </a:ext>
            </a:extLst>
          </p:cNvPr>
          <p:cNvCxnSpPr>
            <a:cxnSpLocks/>
          </p:cNvCxnSpPr>
          <p:nvPr/>
        </p:nvCxnSpPr>
        <p:spPr>
          <a:xfrm>
            <a:off x="3133175" y="3828441"/>
            <a:ext cx="1294983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27">
            <a:extLst>
              <a:ext uri="{FF2B5EF4-FFF2-40B4-BE49-F238E27FC236}">
                <a16:creationId xmlns:a16="http://schemas.microsoft.com/office/drawing/2014/main" id="{9D12AB1F-1DCC-4BBE-9C85-4FAD8F5ED43F}"/>
              </a:ext>
            </a:extLst>
          </p:cNvPr>
          <p:cNvSpPr txBox="1"/>
          <p:nvPr/>
        </p:nvSpPr>
        <p:spPr>
          <a:xfrm>
            <a:off x="3133125" y="3884470"/>
            <a:ext cx="1545605" cy="49924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MODBUS RS485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4" name="TextBox 31">
            <a:extLst>
              <a:ext uri="{FF2B5EF4-FFF2-40B4-BE49-F238E27FC236}">
                <a16:creationId xmlns:a16="http://schemas.microsoft.com/office/drawing/2014/main" id="{88141DED-D551-4ED1-B816-6DBA404A400E}"/>
              </a:ext>
            </a:extLst>
          </p:cNvPr>
          <p:cNvSpPr txBox="1"/>
          <p:nvPr/>
        </p:nvSpPr>
        <p:spPr>
          <a:xfrm>
            <a:off x="2533905" y="2168990"/>
            <a:ext cx="989113" cy="3660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MQTT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5" name="TextBox 32">
            <a:extLst>
              <a:ext uri="{FF2B5EF4-FFF2-40B4-BE49-F238E27FC236}">
                <a16:creationId xmlns:a16="http://schemas.microsoft.com/office/drawing/2014/main" id="{160499E6-B31F-409A-8084-83AB1C40B5E6}"/>
              </a:ext>
            </a:extLst>
          </p:cNvPr>
          <p:cNvSpPr txBox="1"/>
          <p:nvPr/>
        </p:nvSpPr>
        <p:spPr>
          <a:xfrm>
            <a:off x="5841797" y="1664129"/>
            <a:ext cx="1031589" cy="3660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33">
            <a:extLst>
              <a:ext uri="{FF2B5EF4-FFF2-40B4-BE49-F238E27FC236}">
                <a16:creationId xmlns:a16="http://schemas.microsoft.com/office/drawing/2014/main" id="{CAEE4F43-A8FD-4975-9305-331D6A2E8DAD}"/>
              </a:ext>
            </a:extLst>
          </p:cNvPr>
          <p:cNvSpPr txBox="1"/>
          <p:nvPr/>
        </p:nvSpPr>
        <p:spPr>
          <a:xfrm>
            <a:off x="6128016" y="3367946"/>
            <a:ext cx="1352534" cy="775181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Dòng&amp;áp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3973D5C-A1D2-46F1-831E-467A2863CA4C}"/>
              </a:ext>
            </a:extLst>
          </p:cNvPr>
          <p:cNvCxnSpPr/>
          <p:nvPr/>
        </p:nvCxnSpPr>
        <p:spPr>
          <a:xfrm flipH="1">
            <a:off x="6183603" y="3828441"/>
            <a:ext cx="1169236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4971BEB6-2120-4738-B8E3-A7A1E7F3A3C7}"/>
              </a:ext>
            </a:extLst>
          </p:cNvPr>
          <p:cNvCxnSpPr>
            <a:cxnSpLocks/>
          </p:cNvCxnSpPr>
          <p:nvPr/>
        </p:nvCxnSpPr>
        <p:spPr>
          <a:xfrm>
            <a:off x="2552657" y="1673458"/>
            <a:ext cx="87914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C2B5B89-3B05-403D-A90F-3FBB424062DB}"/>
              </a:ext>
            </a:extLst>
          </p:cNvPr>
          <p:cNvCxnSpPr>
            <a:cxnSpLocks/>
          </p:cNvCxnSpPr>
          <p:nvPr/>
        </p:nvCxnSpPr>
        <p:spPr>
          <a:xfrm flipH="1">
            <a:off x="2539250" y="1664133"/>
            <a:ext cx="20149" cy="17991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030038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09F62031-814D-55BF-D9BA-4F5EAA9EF39F}"/>
              </a:ext>
            </a:extLst>
          </p:cNvPr>
          <p:cNvSpPr/>
          <p:nvPr/>
        </p:nvSpPr>
        <p:spPr>
          <a:xfrm>
            <a:off x="2011750" y="3445305"/>
            <a:ext cx="1104777" cy="87841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MCU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ESP32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2C1B84E-15B3-7886-8B3E-AEA11884161C}"/>
              </a:ext>
            </a:extLst>
          </p:cNvPr>
          <p:cNvSpPr/>
          <p:nvPr/>
        </p:nvSpPr>
        <p:spPr>
          <a:xfrm>
            <a:off x="3445209" y="1415300"/>
            <a:ext cx="1637963" cy="5733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Server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C670449-5131-992D-4541-7B1132AD8DC2}"/>
              </a:ext>
            </a:extLst>
          </p:cNvPr>
          <p:cNvSpPr/>
          <p:nvPr/>
        </p:nvSpPr>
        <p:spPr>
          <a:xfrm>
            <a:off x="7501286" y="1433249"/>
            <a:ext cx="1098111" cy="7983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Máy tính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A89B3A7-4AAF-C763-C6FC-0DE372084B19}"/>
              </a:ext>
            </a:extLst>
          </p:cNvPr>
          <p:cNvSpPr/>
          <p:nvPr/>
        </p:nvSpPr>
        <p:spPr>
          <a:xfrm>
            <a:off x="4432589" y="3475475"/>
            <a:ext cx="1570087" cy="76196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FFFFFF"/>
                </a:solidFill>
                <a:effectLst/>
                <a:latin typeface="Arial" panose="020B060402020202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Cảm biến dòng áp PZEM-17</a:t>
            </a:r>
            <a:endParaRPr lang="en-US" sz="1100">
              <a:effectLst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D832681-FF72-D7CD-8642-710F0E7E28CA}"/>
              </a:ext>
            </a:extLst>
          </p:cNvPr>
          <p:cNvCxnSpPr>
            <a:cxnSpLocks/>
            <a:stCxn id="3" idx="3"/>
          </p:cNvCxnSpPr>
          <p:nvPr/>
        </p:nvCxnSpPr>
        <p:spPr>
          <a:xfrm>
            <a:off x="5083173" y="1701981"/>
            <a:ext cx="2411448" cy="0"/>
          </a:xfrm>
          <a:prstGeom prst="straightConnector1">
            <a:avLst/>
          </a:prstGeom>
          <a:ln w="38100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4DB9ACD1-AD3D-68AD-0EB1-BFE19D1EF2D4}"/>
              </a:ext>
            </a:extLst>
          </p:cNvPr>
          <p:cNvCxnSpPr>
            <a:cxnSpLocks/>
          </p:cNvCxnSpPr>
          <p:nvPr/>
        </p:nvCxnSpPr>
        <p:spPr>
          <a:xfrm>
            <a:off x="3133175" y="3828441"/>
            <a:ext cx="1294983" cy="0"/>
          </a:xfrm>
          <a:prstGeom prst="straightConnector1">
            <a:avLst/>
          </a:prstGeom>
          <a:ln w="28575"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27">
            <a:extLst>
              <a:ext uri="{FF2B5EF4-FFF2-40B4-BE49-F238E27FC236}">
                <a16:creationId xmlns:a16="http://schemas.microsoft.com/office/drawing/2014/main" id="{A56B5A6A-037F-4219-F576-CCCF3DBE07EC}"/>
              </a:ext>
            </a:extLst>
          </p:cNvPr>
          <p:cNvSpPr txBox="1"/>
          <p:nvPr/>
        </p:nvSpPr>
        <p:spPr>
          <a:xfrm>
            <a:off x="3133125" y="3884470"/>
            <a:ext cx="1545605" cy="49924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MODBUS RS485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6" name="TextBox 31">
            <a:extLst>
              <a:ext uri="{FF2B5EF4-FFF2-40B4-BE49-F238E27FC236}">
                <a16:creationId xmlns:a16="http://schemas.microsoft.com/office/drawing/2014/main" id="{07251A8E-BB51-7071-E9D6-7414BE58A899}"/>
              </a:ext>
            </a:extLst>
          </p:cNvPr>
          <p:cNvSpPr txBox="1"/>
          <p:nvPr/>
        </p:nvSpPr>
        <p:spPr>
          <a:xfrm>
            <a:off x="2533905" y="2168990"/>
            <a:ext cx="989113" cy="3660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MQTT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sp>
        <p:nvSpPr>
          <p:cNvPr id="17" name="TextBox 32">
            <a:extLst>
              <a:ext uri="{FF2B5EF4-FFF2-40B4-BE49-F238E27FC236}">
                <a16:creationId xmlns:a16="http://schemas.microsoft.com/office/drawing/2014/main" id="{CE7DA49E-9F24-3A85-4919-5DC241C3A020}"/>
              </a:ext>
            </a:extLst>
          </p:cNvPr>
          <p:cNvSpPr txBox="1"/>
          <p:nvPr/>
        </p:nvSpPr>
        <p:spPr>
          <a:xfrm>
            <a:off x="5841797" y="1664129"/>
            <a:ext cx="1031589" cy="3660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>
              <a:lnSpc>
                <a:spcPct val="106000"/>
              </a:lnSpc>
              <a:spcAft>
                <a:spcPts val="800"/>
              </a:spcAft>
            </a:pPr>
            <a:r>
              <a:rPr lang="en-US" sz="1400" b="1" kern="120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</a:t>
            </a:r>
            <a:endParaRPr lang="en-US" sz="110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9ACB0557-434D-0E18-9287-4E58B6B580A9}"/>
              </a:ext>
            </a:extLst>
          </p:cNvPr>
          <p:cNvCxnSpPr>
            <a:cxnSpLocks/>
          </p:cNvCxnSpPr>
          <p:nvPr/>
        </p:nvCxnSpPr>
        <p:spPr>
          <a:xfrm>
            <a:off x="2552657" y="1673458"/>
            <a:ext cx="87914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CF910C7-B333-A416-F177-C64047054B0F}"/>
              </a:ext>
            </a:extLst>
          </p:cNvPr>
          <p:cNvCxnSpPr>
            <a:cxnSpLocks/>
          </p:cNvCxnSpPr>
          <p:nvPr/>
        </p:nvCxnSpPr>
        <p:spPr>
          <a:xfrm flipH="1">
            <a:off x="2539250" y="1664133"/>
            <a:ext cx="20149" cy="1799136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7053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D5EAF8ED-5059-74D1-7BE7-935D9E47A0F8}"/>
              </a:ext>
            </a:extLst>
          </p:cNvPr>
          <p:cNvGrpSpPr/>
          <p:nvPr/>
        </p:nvGrpSpPr>
        <p:grpSpPr>
          <a:xfrm>
            <a:off x="2117124" y="1589903"/>
            <a:ext cx="5379308" cy="3517556"/>
            <a:chOff x="2117124" y="1589903"/>
            <a:chExt cx="5379308" cy="3517556"/>
          </a:xfrm>
        </p:grpSpPr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A7BD70B5-83F7-1834-F8BD-2F8966788F6A}"/>
                </a:ext>
              </a:extLst>
            </p:cNvPr>
            <p:cNvGrpSpPr/>
            <p:nvPr/>
          </p:nvGrpSpPr>
          <p:grpSpPr>
            <a:xfrm>
              <a:off x="2170893" y="1673458"/>
              <a:ext cx="5249004" cy="3346174"/>
              <a:chOff x="2170893" y="1673458"/>
              <a:chExt cx="5249004" cy="3346174"/>
            </a:xfrm>
          </p:grpSpPr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B1F89726-C234-09AB-0B8B-C90973373240}"/>
                  </a:ext>
                </a:extLst>
              </p:cNvPr>
              <p:cNvSpPr/>
              <p:nvPr/>
            </p:nvSpPr>
            <p:spPr>
              <a:xfrm>
                <a:off x="4264191" y="3190207"/>
                <a:ext cx="1207420" cy="57336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6000"/>
                  </a:lnSpc>
                  <a:spcAft>
                    <a:spcPts val="800"/>
                  </a:spcAft>
                </a:pPr>
                <a:r>
                  <a:rPr lang="en-US" sz="1400" b="1" kern="1200">
                    <a:solidFill>
                      <a:srgbClr val="FFFFFF"/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MCU</a:t>
                </a:r>
                <a:r>
                  <a:rPr lang="en-US" sz="1100">
                    <a:ea typeface="Calibri" panose="020F0502020204030204" pitchFamily="34" charset="0"/>
                    <a:cs typeface="Times New Roman" panose="02020603050405020304" pitchFamily="18" charset="0"/>
                  </a:rPr>
                  <a:t> </a:t>
                </a:r>
                <a:r>
                  <a:rPr lang="en-US" sz="1400" b="1" kern="1200">
                    <a:solidFill>
                      <a:srgbClr val="FFFFFF"/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ESP32</a:t>
                </a:r>
                <a:endPara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" name="Rectangle 2">
                <a:extLst>
                  <a:ext uri="{FF2B5EF4-FFF2-40B4-BE49-F238E27FC236}">
                    <a16:creationId xmlns:a16="http://schemas.microsoft.com/office/drawing/2014/main" id="{D8371114-AE70-D4BF-4CB9-7E9D225EBE79}"/>
                  </a:ext>
                </a:extLst>
              </p:cNvPr>
              <p:cNvSpPr/>
              <p:nvPr/>
            </p:nvSpPr>
            <p:spPr>
              <a:xfrm>
                <a:off x="4264190" y="1673458"/>
                <a:ext cx="1104778" cy="573360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6000"/>
                  </a:lnSpc>
                  <a:spcAft>
                    <a:spcPts val="800"/>
                  </a:spcAft>
                </a:pPr>
                <a:r>
                  <a:rPr lang="en-US" sz="1400" b="1">
                    <a:solidFill>
                      <a:srgbClr val="FFFFFF"/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Webserver</a:t>
                </a:r>
                <a:endPara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5" name="Rectangle 4">
                <a:extLst>
                  <a:ext uri="{FF2B5EF4-FFF2-40B4-BE49-F238E27FC236}">
                    <a16:creationId xmlns:a16="http://schemas.microsoft.com/office/drawing/2014/main" id="{2D2EB7C8-41C8-637D-4577-C8D4013BA340}"/>
                  </a:ext>
                </a:extLst>
              </p:cNvPr>
              <p:cNvSpPr/>
              <p:nvPr/>
            </p:nvSpPr>
            <p:spPr>
              <a:xfrm>
                <a:off x="6212478" y="3190206"/>
                <a:ext cx="1207419" cy="57336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6000"/>
                  </a:lnSpc>
                  <a:spcAft>
                    <a:spcPts val="800"/>
                  </a:spcAft>
                </a:pPr>
                <a:r>
                  <a:rPr lang="en-US" sz="1400" b="1" kern="1200">
                    <a:solidFill>
                      <a:srgbClr val="FFFFFF"/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Cảm biến PZEM-17</a:t>
                </a:r>
                <a:endPara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14" name="Straight Arrow Connector 13">
                <a:extLst>
                  <a:ext uri="{FF2B5EF4-FFF2-40B4-BE49-F238E27FC236}">
                    <a16:creationId xmlns:a16="http://schemas.microsoft.com/office/drawing/2014/main" id="{184873F1-ACD9-0560-D5CD-3B4A58CA5196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534639" y="2246818"/>
                <a:ext cx="0" cy="89550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2477DA03-CCF8-A43B-9244-FB0E2BD1B39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098977" y="2246818"/>
                <a:ext cx="0" cy="895501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B7816E7A-A0AD-EAFD-4E5D-1D832AC3524B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503274" y="3476888"/>
                <a:ext cx="680126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EDAC376E-99DE-E77E-3DB3-2D48611E05DC}"/>
                  </a:ext>
                </a:extLst>
              </p:cNvPr>
              <p:cNvSpPr/>
              <p:nvPr/>
            </p:nvSpPr>
            <p:spPr>
              <a:xfrm>
                <a:off x="2170893" y="2855639"/>
                <a:ext cx="1207420" cy="57336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6000"/>
                  </a:lnSpc>
                  <a:spcAft>
                    <a:spcPts val="800"/>
                  </a:spcAft>
                </a:pPr>
                <a:r>
                  <a:rPr lang="en-US" sz="1400" b="1" kern="1200">
                    <a:solidFill>
                      <a:srgbClr val="FFFFFF"/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Khối nguồn</a:t>
                </a:r>
                <a:endPara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671DC1DA-140B-1E62-B7D4-1D66326BEB4E}"/>
                  </a:ext>
                </a:extLst>
              </p:cNvPr>
              <p:cNvSpPr/>
              <p:nvPr/>
            </p:nvSpPr>
            <p:spPr>
              <a:xfrm>
                <a:off x="5100247" y="4446270"/>
                <a:ext cx="1207420" cy="57336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6000"/>
                  </a:lnSpc>
                  <a:spcAft>
                    <a:spcPts val="800"/>
                  </a:spcAft>
                </a:pPr>
                <a:r>
                  <a:rPr lang="en-US" sz="1400" b="1" kern="1200">
                    <a:solidFill>
                      <a:srgbClr val="FFFFFF"/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Khối còi báo</a:t>
                </a:r>
                <a:endPara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F43C5454-554A-E5C9-E035-0342D02602C2}"/>
                  </a:ext>
                </a:extLst>
              </p:cNvPr>
              <p:cNvSpPr/>
              <p:nvPr/>
            </p:nvSpPr>
            <p:spPr>
              <a:xfrm>
                <a:off x="3609159" y="4446271"/>
                <a:ext cx="1207420" cy="57336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6000"/>
                  </a:lnSpc>
                  <a:spcAft>
                    <a:spcPts val="800"/>
                  </a:spcAft>
                </a:pPr>
                <a:r>
                  <a:rPr lang="en-US" sz="1400" b="1" kern="1200">
                    <a:solidFill>
                      <a:srgbClr val="FFFFFF"/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Khối Relay</a:t>
                </a:r>
                <a:endPara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BB733371-33D4-A447-F663-3616D51F6DD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78313" y="3285739"/>
                <a:ext cx="885877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704C8977-83C6-E8FE-B77D-7E07D55FD59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33369" y="3818238"/>
                <a:ext cx="0" cy="62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9F2C5B8D-FCB0-7245-7004-C427801861B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259650" y="3818238"/>
                <a:ext cx="0" cy="628032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1937EED3-2FD9-F79C-D29F-E99211F88DF6}"/>
                  </a:ext>
                </a:extLst>
              </p:cNvPr>
              <p:cNvSpPr/>
              <p:nvPr/>
            </p:nvSpPr>
            <p:spPr>
              <a:xfrm>
                <a:off x="2170893" y="3531558"/>
                <a:ext cx="1207420" cy="573361"/>
              </a:xfrm>
              <a:prstGeom prst="rect">
                <a:avLst/>
              </a:pr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6000"/>
                  </a:lnSpc>
                  <a:spcAft>
                    <a:spcPts val="800"/>
                  </a:spcAft>
                </a:pPr>
                <a:r>
                  <a:rPr lang="en-US" sz="1400" b="1" kern="1200">
                    <a:solidFill>
                      <a:srgbClr val="FFFFFF"/>
                    </a:solidFill>
                    <a:effectLst/>
                    <a:latin typeface="Arial" panose="020B0604020202020204" pitchFamily="34" charset="0"/>
                    <a:ea typeface="Calibri" panose="020F0502020204030204" pitchFamily="34" charset="0"/>
                    <a:cs typeface="Times New Roman" panose="02020603050405020304" pitchFamily="18" charset="0"/>
                  </a:rPr>
                  <a:t>Khối hiển thị</a:t>
                </a:r>
                <a:endParaRPr lang="en-US" sz="1100">
                  <a:effectLst/>
                  <a:ea typeface="Calibri" panose="020F0502020204030204" pitchFamily="34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33" name="Straight Arrow Connector 32">
                <a:extLst>
                  <a:ext uri="{FF2B5EF4-FFF2-40B4-BE49-F238E27FC236}">
                    <a16:creationId xmlns:a16="http://schemas.microsoft.com/office/drawing/2014/main" id="{AC48EA2F-79A3-8870-2A78-0ED3CF91871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356140" y="3619500"/>
                <a:ext cx="856729" cy="0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>
              <a:extLst>
                <a:ext uri="{FF2B5EF4-FFF2-40B4-BE49-F238E27FC236}">
                  <a16:creationId xmlns:a16="http://schemas.microsoft.com/office/drawing/2014/main" id="{4D0BC9CB-4725-673C-85EA-A120C6D073DB}"/>
                </a:ext>
              </a:extLst>
            </p:cNvPr>
            <p:cNvSpPr/>
            <p:nvPr/>
          </p:nvSpPr>
          <p:spPr>
            <a:xfrm>
              <a:off x="2117124" y="1589903"/>
              <a:ext cx="5379308" cy="3517556"/>
            </a:xfrm>
            <a:prstGeom prst="rect">
              <a:avLst/>
            </a:prstGeom>
            <a:noFill/>
            <a:ln w="9525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554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Group 38">
            <a:extLst>
              <a:ext uri="{FF2B5EF4-FFF2-40B4-BE49-F238E27FC236}">
                <a16:creationId xmlns:a16="http://schemas.microsoft.com/office/drawing/2014/main" id="{F7208166-A12F-A88D-5D18-33EF819E78E6}"/>
              </a:ext>
            </a:extLst>
          </p:cNvPr>
          <p:cNvGrpSpPr/>
          <p:nvPr/>
        </p:nvGrpSpPr>
        <p:grpSpPr>
          <a:xfrm>
            <a:off x="2903220" y="1203960"/>
            <a:ext cx="6393180" cy="4411980"/>
            <a:chOff x="2903220" y="1203960"/>
            <a:chExt cx="6393180" cy="441198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F1310E2-D7F5-FEBA-93A8-6D71487D2A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740" t="3333" r="7482" b="3445"/>
            <a:stretch/>
          </p:blipFill>
          <p:spPr>
            <a:xfrm rot="5400000">
              <a:off x="3893820" y="213360"/>
              <a:ext cx="4411980" cy="6393180"/>
            </a:xfrm>
            <a:prstGeom prst="rect">
              <a:avLst/>
            </a:prstGeom>
          </p:spPr>
        </p:pic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BDAEF513-ADD0-C1B2-8193-279B18E657CD}"/>
                </a:ext>
              </a:extLst>
            </p:cNvPr>
            <p:cNvSpPr/>
            <p:nvPr/>
          </p:nvSpPr>
          <p:spPr>
            <a:xfrm>
              <a:off x="4884420" y="2545080"/>
              <a:ext cx="1432560" cy="807720"/>
            </a:xfrm>
            <a:prstGeom prst="ellipse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" name="Straight Arrow Connector 5">
              <a:extLst>
                <a:ext uri="{FF2B5EF4-FFF2-40B4-BE49-F238E27FC236}">
                  <a16:creationId xmlns:a16="http://schemas.microsoft.com/office/drawing/2014/main" id="{E7A3FF98-3C99-9732-4D83-C9ACF7D2B8D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4229100" y="2233970"/>
              <a:ext cx="788426" cy="459878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7F4A3909-F284-ACFF-4CF2-6D089C6B9698}"/>
                </a:ext>
              </a:extLst>
            </p:cNvPr>
            <p:cNvSpPr txBox="1"/>
            <p:nvPr/>
          </p:nvSpPr>
          <p:spPr>
            <a:xfrm>
              <a:off x="2969773" y="1310640"/>
              <a:ext cx="1584960" cy="923330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Màn hình hiển thị dòng điện và điện áp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A4E3419-B400-0C92-36F4-E90927F609A1}"/>
                </a:ext>
              </a:extLst>
            </p:cNvPr>
            <p:cNvSpPr/>
            <p:nvPr/>
          </p:nvSpPr>
          <p:spPr>
            <a:xfrm>
              <a:off x="7577846" y="1836420"/>
              <a:ext cx="1009894" cy="2491740"/>
            </a:xfrm>
            <a:prstGeom prst="rect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228D8995-1F16-26E1-168E-488233F5AEC8}"/>
                </a:ext>
              </a:extLst>
            </p:cNvPr>
            <p:cNvSpPr txBox="1"/>
            <p:nvPr/>
          </p:nvSpPr>
          <p:spPr>
            <a:xfrm>
              <a:off x="6943849" y="1651754"/>
              <a:ext cx="138684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Động cơ (tải)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77C8442A-4A67-225F-5BC2-BDB695328C34}"/>
                </a:ext>
              </a:extLst>
            </p:cNvPr>
            <p:cNvSpPr/>
            <p:nvPr/>
          </p:nvSpPr>
          <p:spPr>
            <a:xfrm>
              <a:off x="8715253" y="2545080"/>
              <a:ext cx="573527" cy="1249680"/>
            </a:xfrm>
            <a:prstGeom prst="rect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349C04C-7DB0-9C93-16B7-A6793006B0A7}"/>
                </a:ext>
              </a:extLst>
            </p:cNvPr>
            <p:cNvSpPr txBox="1"/>
            <p:nvPr/>
          </p:nvSpPr>
          <p:spPr>
            <a:xfrm>
              <a:off x="7989570" y="4836914"/>
              <a:ext cx="119634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Nguồn cấp</a:t>
              </a: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C2596D48-1B1F-D81D-D0D0-80E04FE78939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 flipH="1">
              <a:off x="8837295" y="3794760"/>
              <a:ext cx="164722" cy="99688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B81CAB40-5AA7-E675-424A-0BEE002D210D}"/>
                </a:ext>
              </a:extLst>
            </p:cNvPr>
            <p:cNvSpPr/>
            <p:nvPr/>
          </p:nvSpPr>
          <p:spPr>
            <a:xfrm>
              <a:off x="4524253" y="3903079"/>
              <a:ext cx="926074" cy="522148"/>
            </a:xfrm>
            <a:prstGeom prst="ellipse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5FA6661E-A262-06B4-CAD9-8CFA3795F5CB}"/>
                </a:ext>
              </a:extLst>
            </p:cNvPr>
            <p:cNvSpPr txBox="1"/>
            <p:nvPr/>
          </p:nvSpPr>
          <p:spPr>
            <a:xfrm>
              <a:off x="3032760" y="3169920"/>
              <a:ext cx="861060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Đo áp</a:t>
              </a:r>
            </a:p>
          </p:txBody>
        </p:sp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185C84CC-E487-0D47-FEB4-797952BF0658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3893820" y="3585535"/>
              <a:ext cx="648470" cy="491521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Oval 28">
              <a:extLst>
                <a:ext uri="{FF2B5EF4-FFF2-40B4-BE49-F238E27FC236}">
                  <a16:creationId xmlns:a16="http://schemas.microsoft.com/office/drawing/2014/main" id="{148BD23C-9917-E305-FEB7-8BD7D99C0F50}"/>
                </a:ext>
              </a:extLst>
            </p:cNvPr>
            <p:cNvSpPr/>
            <p:nvPr/>
          </p:nvSpPr>
          <p:spPr>
            <a:xfrm>
              <a:off x="5621287" y="3903079"/>
              <a:ext cx="926074" cy="522148"/>
            </a:xfrm>
            <a:prstGeom prst="ellipse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20E46BBC-EBBB-1300-0381-7CCF0221813A}"/>
                </a:ext>
              </a:extLst>
            </p:cNvPr>
            <p:cNvSpPr txBox="1"/>
            <p:nvPr/>
          </p:nvSpPr>
          <p:spPr>
            <a:xfrm>
              <a:off x="5988334" y="4509254"/>
              <a:ext cx="1118054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Đo dòng</a:t>
              </a:r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D5CC115-072C-0BA6-08AC-69FA5BF3C2F7}"/>
                </a:ext>
              </a:extLst>
            </p:cNvPr>
            <p:cNvSpPr/>
            <p:nvPr/>
          </p:nvSpPr>
          <p:spPr>
            <a:xfrm>
              <a:off x="4554733" y="4662877"/>
              <a:ext cx="926074" cy="522148"/>
            </a:xfrm>
            <a:prstGeom prst="ellipse">
              <a:avLst/>
            </a:prstGeom>
            <a:noFill/>
            <a:ln w="19050" cap="flat" cmpd="sng" algn="ctr">
              <a:solidFill>
                <a:srgbClr val="FF0000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E8FC0E1-0301-8522-E9F8-E3C51A786AFF}"/>
                </a:ext>
              </a:extLst>
            </p:cNvPr>
            <p:cNvSpPr txBox="1"/>
            <p:nvPr/>
          </p:nvSpPr>
          <p:spPr>
            <a:xfrm>
              <a:off x="2941405" y="5231308"/>
              <a:ext cx="3363815" cy="369332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/>
                <a:t>Mạch chỉnh các giá trị điện áp</a:t>
              </a:r>
            </a:p>
          </p:txBody>
        </p:sp>
        <p:cxnSp>
          <p:nvCxnSpPr>
            <p:cNvPr id="34" name="Straight Arrow Connector 33">
              <a:extLst>
                <a:ext uri="{FF2B5EF4-FFF2-40B4-BE49-F238E27FC236}">
                  <a16:creationId xmlns:a16="http://schemas.microsoft.com/office/drawing/2014/main" id="{A4F18B3E-6B60-41F4-EDDF-0D64AADE955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69477" y="4923951"/>
              <a:ext cx="401648" cy="282295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Arrow Connector 35">
              <a:extLst>
                <a:ext uri="{FF2B5EF4-FFF2-40B4-BE49-F238E27FC236}">
                  <a16:creationId xmlns:a16="http://schemas.microsoft.com/office/drawing/2014/main" id="{19F92DB0-16AD-01F6-888E-047C940A75C4}"/>
                </a:ext>
              </a:extLst>
            </p:cNvPr>
            <p:cNvCxnSpPr>
              <a:cxnSpLocks/>
            </p:cNvCxnSpPr>
            <p:nvPr/>
          </p:nvCxnSpPr>
          <p:spPr>
            <a:xfrm>
              <a:off x="6465800" y="4283224"/>
              <a:ext cx="275875" cy="226030"/>
            </a:xfrm>
            <a:prstGeom prst="straightConnector1">
              <a:avLst/>
            </a:prstGeom>
            <a:ln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4666003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F1310E2-D7F5-FEBA-93A8-6D71487D2A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40" t="3333" r="7482" b="3445"/>
          <a:stretch/>
        </p:blipFill>
        <p:spPr>
          <a:xfrm rot="5400000">
            <a:off x="3804920" y="232410"/>
            <a:ext cx="4411980" cy="6393180"/>
          </a:xfrm>
          <a:prstGeom prst="rect">
            <a:avLst/>
          </a:prstGeom>
        </p:spPr>
      </p:pic>
      <p:sp>
        <p:nvSpPr>
          <p:cNvPr id="4" name="Oval 3">
            <a:extLst>
              <a:ext uri="{FF2B5EF4-FFF2-40B4-BE49-F238E27FC236}">
                <a16:creationId xmlns:a16="http://schemas.microsoft.com/office/drawing/2014/main" id="{BDAEF513-ADD0-C1B2-8193-279B18E657CD}"/>
              </a:ext>
            </a:extLst>
          </p:cNvPr>
          <p:cNvSpPr/>
          <p:nvPr/>
        </p:nvSpPr>
        <p:spPr>
          <a:xfrm>
            <a:off x="3804920" y="2564130"/>
            <a:ext cx="1432560" cy="807720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E7A3FF98-3C99-9732-4D83-C9ACF7D2B8DD}"/>
              </a:ext>
            </a:extLst>
          </p:cNvPr>
          <p:cNvCxnSpPr>
            <a:cxnSpLocks/>
          </p:cNvCxnSpPr>
          <p:nvPr/>
        </p:nvCxnSpPr>
        <p:spPr>
          <a:xfrm flipH="1" flipV="1">
            <a:off x="3149600" y="2253020"/>
            <a:ext cx="788426" cy="45987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7F4A3909-F284-ACFF-4CF2-6D089C6B9698}"/>
              </a:ext>
            </a:extLst>
          </p:cNvPr>
          <p:cNvSpPr txBox="1"/>
          <p:nvPr/>
        </p:nvSpPr>
        <p:spPr>
          <a:xfrm>
            <a:off x="1890273" y="1329690"/>
            <a:ext cx="1584960" cy="92333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/>
              <a:t>Màn hình hiển thị dòng điện và điện áp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A4E3419-B400-0C92-36F4-E90927F609A1}"/>
              </a:ext>
            </a:extLst>
          </p:cNvPr>
          <p:cNvSpPr/>
          <p:nvPr/>
        </p:nvSpPr>
        <p:spPr>
          <a:xfrm>
            <a:off x="6498346" y="1855470"/>
            <a:ext cx="1009894" cy="2491740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28D8995-1F16-26E1-168E-488233F5AEC8}"/>
              </a:ext>
            </a:extLst>
          </p:cNvPr>
          <p:cNvSpPr txBox="1"/>
          <p:nvPr/>
        </p:nvSpPr>
        <p:spPr>
          <a:xfrm>
            <a:off x="5864349" y="1670804"/>
            <a:ext cx="13868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/>
              <a:t>Động cơ (tải)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7C8442A-4A67-225F-5BC2-BDB695328C34}"/>
              </a:ext>
            </a:extLst>
          </p:cNvPr>
          <p:cNvSpPr/>
          <p:nvPr/>
        </p:nvSpPr>
        <p:spPr>
          <a:xfrm>
            <a:off x="7635753" y="2564130"/>
            <a:ext cx="573527" cy="1249680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349C04C-7DB0-9C93-16B7-A6793006B0A7}"/>
              </a:ext>
            </a:extLst>
          </p:cNvPr>
          <p:cNvSpPr txBox="1"/>
          <p:nvPr/>
        </p:nvSpPr>
        <p:spPr>
          <a:xfrm>
            <a:off x="6910070" y="4855964"/>
            <a:ext cx="119634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/>
              <a:t>Nguồn cấp</a:t>
            </a:r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C2596D48-1B1F-D81D-D0D0-80E04FE78939}"/>
              </a:ext>
            </a:extLst>
          </p:cNvPr>
          <p:cNvCxnSpPr>
            <a:cxnSpLocks/>
            <a:stCxn id="15" idx="2"/>
          </p:cNvCxnSpPr>
          <p:nvPr/>
        </p:nvCxnSpPr>
        <p:spPr>
          <a:xfrm flipH="1">
            <a:off x="7757795" y="3813810"/>
            <a:ext cx="164722" cy="99688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Oval 19">
            <a:extLst>
              <a:ext uri="{FF2B5EF4-FFF2-40B4-BE49-F238E27FC236}">
                <a16:creationId xmlns:a16="http://schemas.microsoft.com/office/drawing/2014/main" id="{B81CAB40-5AA7-E675-424A-0BEE002D210D}"/>
              </a:ext>
            </a:extLst>
          </p:cNvPr>
          <p:cNvSpPr/>
          <p:nvPr/>
        </p:nvSpPr>
        <p:spPr>
          <a:xfrm>
            <a:off x="3444753" y="3922129"/>
            <a:ext cx="926074" cy="522148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5FA6661E-A262-06B4-CAD9-8CFA3795F5CB}"/>
              </a:ext>
            </a:extLst>
          </p:cNvPr>
          <p:cNvSpPr txBox="1"/>
          <p:nvPr/>
        </p:nvSpPr>
        <p:spPr>
          <a:xfrm>
            <a:off x="1953260" y="3188970"/>
            <a:ext cx="86106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/>
              <a:t>Đo áp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85C84CC-E487-0D47-FEB4-797952BF0658}"/>
              </a:ext>
            </a:extLst>
          </p:cNvPr>
          <p:cNvCxnSpPr>
            <a:cxnSpLocks/>
          </p:cNvCxnSpPr>
          <p:nvPr/>
        </p:nvCxnSpPr>
        <p:spPr>
          <a:xfrm flipH="1" flipV="1">
            <a:off x="2814320" y="3604585"/>
            <a:ext cx="648470" cy="49152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Oval 28">
            <a:extLst>
              <a:ext uri="{FF2B5EF4-FFF2-40B4-BE49-F238E27FC236}">
                <a16:creationId xmlns:a16="http://schemas.microsoft.com/office/drawing/2014/main" id="{148BD23C-9917-E305-FEB7-8BD7D99C0F50}"/>
              </a:ext>
            </a:extLst>
          </p:cNvPr>
          <p:cNvSpPr/>
          <p:nvPr/>
        </p:nvSpPr>
        <p:spPr>
          <a:xfrm>
            <a:off x="4541787" y="3922129"/>
            <a:ext cx="926074" cy="522148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0E46BBC-EBBB-1300-0381-7CCF0221813A}"/>
              </a:ext>
            </a:extLst>
          </p:cNvPr>
          <p:cNvSpPr txBox="1"/>
          <p:nvPr/>
        </p:nvSpPr>
        <p:spPr>
          <a:xfrm>
            <a:off x="4908834" y="4528304"/>
            <a:ext cx="111805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/>
              <a:t>Đo dòng</a:t>
            </a: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2D5CC115-072C-0BA6-08AC-69FA5BF3C2F7}"/>
              </a:ext>
            </a:extLst>
          </p:cNvPr>
          <p:cNvSpPr/>
          <p:nvPr/>
        </p:nvSpPr>
        <p:spPr>
          <a:xfrm>
            <a:off x="3475233" y="4681927"/>
            <a:ext cx="926074" cy="522148"/>
          </a:xfrm>
          <a:prstGeom prst="ellipse">
            <a:avLst/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E8FC0E1-0301-8522-E9F8-E3C51A786AFF}"/>
              </a:ext>
            </a:extLst>
          </p:cNvPr>
          <p:cNvSpPr txBox="1"/>
          <p:nvPr/>
        </p:nvSpPr>
        <p:spPr>
          <a:xfrm>
            <a:off x="1861905" y="5250358"/>
            <a:ext cx="3363815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/>
              <a:t>Mạch chỉnh các giá trị điện áp</a:t>
            </a:r>
          </a:p>
        </p:txBody>
      </p: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A4F18B3E-6B60-41F4-EDDF-0D64AADE9550}"/>
              </a:ext>
            </a:extLst>
          </p:cNvPr>
          <p:cNvCxnSpPr>
            <a:cxnSpLocks/>
          </p:cNvCxnSpPr>
          <p:nvPr/>
        </p:nvCxnSpPr>
        <p:spPr>
          <a:xfrm flipH="1">
            <a:off x="3089977" y="4943001"/>
            <a:ext cx="401648" cy="28229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>
            <a:extLst>
              <a:ext uri="{FF2B5EF4-FFF2-40B4-BE49-F238E27FC236}">
                <a16:creationId xmlns:a16="http://schemas.microsoft.com/office/drawing/2014/main" id="{19F92DB0-16AD-01F6-888E-047C940A75C4}"/>
              </a:ext>
            </a:extLst>
          </p:cNvPr>
          <p:cNvCxnSpPr>
            <a:cxnSpLocks/>
          </p:cNvCxnSpPr>
          <p:nvPr/>
        </p:nvCxnSpPr>
        <p:spPr>
          <a:xfrm>
            <a:off x="5386300" y="4302274"/>
            <a:ext cx="275875" cy="22603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28105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D1ECFFF-EBAD-73F7-4ABD-777564869E9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076" t="31116" r="49977" b="37772"/>
          <a:stretch/>
        </p:blipFill>
        <p:spPr>
          <a:xfrm rot="5400000">
            <a:off x="5260113" y="1952081"/>
            <a:ext cx="820237" cy="2133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9541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5E777054-1DE5-9198-C002-E37A52AE295C}"/>
              </a:ext>
            </a:extLst>
          </p:cNvPr>
          <p:cNvGrpSpPr/>
          <p:nvPr/>
        </p:nvGrpSpPr>
        <p:grpSpPr>
          <a:xfrm>
            <a:off x="3486205" y="2189407"/>
            <a:ext cx="6486783" cy="3309871"/>
            <a:chOff x="-420885" y="-134387"/>
            <a:chExt cx="7607965" cy="5315257"/>
          </a:xfrm>
        </p:grpSpPr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AC28C6AE-B242-AFDA-E2C5-012AA5675D4B}"/>
                </a:ext>
              </a:extLst>
            </p:cNvPr>
            <p:cNvSpPr/>
            <p:nvPr/>
          </p:nvSpPr>
          <p:spPr>
            <a:xfrm>
              <a:off x="0" y="497279"/>
              <a:ext cx="1828800" cy="1723050"/>
            </a:xfrm>
            <a:prstGeom prst="round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Tầng ứng dụng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id="{6EEB8D52-1BCD-9B42-D527-1E93C0912131}"/>
                </a:ext>
              </a:extLst>
            </p:cNvPr>
            <p:cNvSpPr/>
            <p:nvPr/>
          </p:nvSpPr>
          <p:spPr>
            <a:xfrm>
              <a:off x="0" y="2476224"/>
              <a:ext cx="1828800" cy="559559"/>
            </a:xfrm>
            <a:prstGeom prst="round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Tầng vận chuyển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8" name="Rectangle: Rounded Corners 7">
              <a:extLst>
                <a:ext uri="{FF2B5EF4-FFF2-40B4-BE49-F238E27FC236}">
                  <a16:creationId xmlns:a16="http://schemas.microsoft.com/office/drawing/2014/main" id="{6345C9C9-F10B-0427-275D-315B74CBAD8C}"/>
                </a:ext>
              </a:extLst>
            </p:cNvPr>
            <p:cNvSpPr/>
            <p:nvPr/>
          </p:nvSpPr>
          <p:spPr>
            <a:xfrm>
              <a:off x="0" y="3291675"/>
              <a:ext cx="1828800" cy="559558"/>
            </a:xfrm>
            <a:prstGeom prst="round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Tầng mạng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9" name="Rectangle: Rounded Corners 8">
              <a:extLst>
                <a:ext uri="{FF2B5EF4-FFF2-40B4-BE49-F238E27FC236}">
                  <a16:creationId xmlns:a16="http://schemas.microsoft.com/office/drawing/2014/main" id="{77346D57-CEB3-E71B-170C-B4165C234E73}"/>
                </a:ext>
              </a:extLst>
            </p:cNvPr>
            <p:cNvSpPr/>
            <p:nvPr/>
          </p:nvSpPr>
          <p:spPr>
            <a:xfrm>
              <a:off x="0" y="4004771"/>
              <a:ext cx="1828800" cy="1064524"/>
            </a:xfrm>
            <a:prstGeom prst="round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Tầng giao tiếp mạng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0" name="Rectangle: Rounded Corners 9">
              <a:extLst>
                <a:ext uri="{FF2B5EF4-FFF2-40B4-BE49-F238E27FC236}">
                  <a16:creationId xmlns:a16="http://schemas.microsoft.com/office/drawing/2014/main" id="{A811E164-3C94-88D5-914A-A6C195FD7038}"/>
                </a:ext>
              </a:extLst>
            </p:cNvPr>
            <p:cNvSpPr/>
            <p:nvPr/>
          </p:nvSpPr>
          <p:spPr>
            <a:xfrm>
              <a:off x="5349923" y="497279"/>
              <a:ext cx="1828800" cy="477672"/>
            </a:xfrm>
            <a:prstGeom prst="round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Tầng ứng dụng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1" name="Rectangle: Rounded Corners 10">
              <a:extLst>
                <a:ext uri="{FF2B5EF4-FFF2-40B4-BE49-F238E27FC236}">
                  <a16:creationId xmlns:a16="http://schemas.microsoft.com/office/drawing/2014/main" id="{A6A5D429-4EB5-9451-A1F1-55499DF95746}"/>
                </a:ext>
              </a:extLst>
            </p:cNvPr>
            <p:cNvSpPr/>
            <p:nvPr/>
          </p:nvSpPr>
          <p:spPr>
            <a:xfrm>
              <a:off x="5342337" y="1083415"/>
              <a:ext cx="1828800" cy="522745"/>
            </a:xfrm>
            <a:prstGeom prst="round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Tầng trình bày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2" name="Rectangle: Rounded Corners 11">
              <a:extLst>
                <a:ext uri="{FF2B5EF4-FFF2-40B4-BE49-F238E27FC236}">
                  <a16:creationId xmlns:a16="http://schemas.microsoft.com/office/drawing/2014/main" id="{B35BB92C-AAAC-5A24-1512-3B1A5C70E376}"/>
                </a:ext>
              </a:extLst>
            </p:cNvPr>
            <p:cNvSpPr/>
            <p:nvPr/>
          </p:nvSpPr>
          <p:spPr>
            <a:xfrm>
              <a:off x="5349923" y="4004771"/>
              <a:ext cx="1828800" cy="479181"/>
            </a:xfrm>
            <a:prstGeom prst="round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Tầng liên kết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3" name="Rectangle: Rounded Corners 12">
              <a:extLst>
                <a:ext uri="{FF2B5EF4-FFF2-40B4-BE49-F238E27FC236}">
                  <a16:creationId xmlns:a16="http://schemas.microsoft.com/office/drawing/2014/main" id="{6E0B9FCA-D8B4-3106-447F-5B203A9D8182}"/>
                </a:ext>
              </a:extLst>
            </p:cNvPr>
            <p:cNvSpPr/>
            <p:nvPr/>
          </p:nvSpPr>
          <p:spPr>
            <a:xfrm>
              <a:off x="5332383" y="2476222"/>
              <a:ext cx="1846339" cy="559559"/>
            </a:xfrm>
            <a:prstGeom prst="round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Tầng vận chuyển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4" name="Rectangle: Rounded Corners 13">
              <a:extLst>
                <a:ext uri="{FF2B5EF4-FFF2-40B4-BE49-F238E27FC236}">
                  <a16:creationId xmlns:a16="http://schemas.microsoft.com/office/drawing/2014/main" id="{C380F9A3-0D2B-F63B-565F-8EAF66E05768}"/>
                </a:ext>
              </a:extLst>
            </p:cNvPr>
            <p:cNvSpPr/>
            <p:nvPr/>
          </p:nvSpPr>
          <p:spPr>
            <a:xfrm>
              <a:off x="5358280" y="4524603"/>
              <a:ext cx="1828800" cy="544691"/>
            </a:xfrm>
            <a:prstGeom prst="round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Tầng vật lý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Rectangle: Rounded Corners 14">
              <a:extLst>
                <a:ext uri="{FF2B5EF4-FFF2-40B4-BE49-F238E27FC236}">
                  <a16:creationId xmlns:a16="http://schemas.microsoft.com/office/drawing/2014/main" id="{91D35132-43AE-D92C-DFE7-11FAAFC909B6}"/>
                </a:ext>
              </a:extLst>
            </p:cNvPr>
            <p:cNvSpPr/>
            <p:nvPr/>
          </p:nvSpPr>
          <p:spPr>
            <a:xfrm>
              <a:off x="5349923" y="3291675"/>
              <a:ext cx="1828800" cy="559558"/>
            </a:xfrm>
            <a:prstGeom prst="round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Tầng mạng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6" name="Rectangle: Rounded Corners 15">
              <a:extLst>
                <a:ext uri="{FF2B5EF4-FFF2-40B4-BE49-F238E27FC236}">
                  <a16:creationId xmlns:a16="http://schemas.microsoft.com/office/drawing/2014/main" id="{44E27789-62D3-9F6E-F067-8DE85942730D}"/>
                </a:ext>
              </a:extLst>
            </p:cNvPr>
            <p:cNvSpPr/>
            <p:nvPr/>
          </p:nvSpPr>
          <p:spPr>
            <a:xfrm>
              <a:off x="5349924" y="1688057"/>
              <a:ext cx="1828800" cy="532272"/>
            </a:xfrm>
            <a:prstGeom prst="roundRect">
              <a:avLst/>
            </a:prstGeom>
            <a:noFill/>
            <a:ln w="12700" cap="flat" cmpd="sng" algn="ctr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Tầng phiên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7" name="TextBox 18">
              <a:extLst>
                <a:ext uri="{FF2B5EF4-FFF2-40B4-BE49-F238E27FC236}">
                  <a16:creationId xmlns:a16="http://schemas.microsoft.com/office/drawing/2014/main" id="{B8910601-C175-CCFC-5CC2-0AC743F52325}"/>
                </a:ext>
              </a:extLst>
            </p:cNvPr>
            <p:cNvSpPr txBox="1"/>
            <p:nvPr/>
          </p:nvSpPr>
          <p:spPr>
            <a:xfrm>
              <a:off x="-420885" y="-8335"/>
              <a:ext cx="2451105" cy="603143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Mô hình TCP/IP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18" name="TextBox 19">
              <a:extLst>
                <a:ext uri="{FF2B5EF4-FFF2-40B4-BE49-F238E27FC236}">
                  <a16:creationId xmlns:a16="http://schemas.microsoft.com/office/drawing/2014/main" id="{A879D7B5-40A4-E8DC-3115-2D87B6344487}"/>
                </a:ext>
              </a:extLst>
            </p:cNvPr>
            <p:cNvSpPr txBox="1"/>
            <p:nvPr/>
          </p:nvSpPr>
          <p:spPr>
            <a:xfrm>
              <a:off x="5426645" y="-134387"/>
              <a:ext cx="1634633" cy="6031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Mô hình OSI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6907603-84F0-C787-E393-1B9507479C6C}"/>
                </a:ext>
              </a:extLst>
            </p:cNvPr>
            <p:cNvCxnSpPr/>
            <p:nvPr/>
          </p:nvCxnSpPr>
          <p:spPr>
            <a:xfrm>
              <a:off x="914400" y="497279"/>
              <a:ext cx="5349923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90559CD5-4EFB-7BF7-5283-C60346FF22E8}"/>
                </a:ext>
              </a:extLst>
            </p:cNvPr>
            <p:cNvCxnSpPr/>
            <p:nvPr/>
          </p:nvCxnSpPr>
          <p:spPr>
            <a:xfrm>
              <a:off x="914400" y="2220329"/>
              <a:ext cx="5349923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F9A7AF7C-823E-7FD9-AE9D-9EC3A260FA9B}"/>
                </a:ext>
              </a:extLst>
            </p:cNvPr>
            <p:cNvCxnSpPr/>
            <p:nvPr/>
          </p:nvCxnSpPr>
          <p:spPr>
            <a:xfrm>
              <a:off x="914400" y="2476222"/>
              <a:ext cx="5349923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0B448B5F-30E3-67A7-A294-7A469D22D77F}"/>
                </a:ext>
              </a:extLst>
            </p:cNvPr>
            <p:cNvCxnSpPr/>
            <p:nvPr/>
          </p:nvCxnSpPr>
          <p:spPr>
            <a:xfrm>
              <a:off x="1067180" y="3035780"/>
              <a:ext cx="5349923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96F77BFD-4971-4893-31D0-ABCD33812FEE}"/>
                </a:ext>
              </a:extLst>
            </p:cNvPr>
            <p:cNvCxnSpPr/>
            <p:nvPr/>
          </p:nvCxnSpPr>
          <p:spPr>
            <a:xfrm>
              <a:off x="1092770" y="3287882"/>
              <a:ext cx="5349923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731ED097-4E06-283B-610E-EF532287CD42}"/>
                </a:ext>
              </a:extLst>
            </p:cNvPr>
            <p:cNvCxnSpPr/>
            <p:nvPr/>
          </p:nvCxnSpPr>
          <p:spPr>
            <a:xfrm>
              <a:off x="1067179" y="4004770"/>
              <a:ext cx="5349923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A47A3E83-A586-6AAB-F204-F557825F998B}"/>
                </a:ext>
              </a:extLst>
            </p:cNvPr>
            <p:cNvCxnSpPr/>
            <p:nvPr/>
          </p:nvCxnSpPr>
          <p:spPr>
            <a:xfrm>
              <a:off x="914399" y="5069294"/>
              <a:ext cx="5349923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26" name="TextBox 28">
              <a:extLst>
                <a:ext uri="{FF2B5EF4-FFF2-40B4-BE49-F238E27FC236}">
                  <a16:creationId xmlns:a16="http://schemas.microsoft.com/office/drawing/2014/main" id="{4486454C-7244-5D85-CD7E-C14CE33C0EFF}"/>
                </a:ext>
              </a:extLst>
            </p:cNvPr>
            <p:cNvSpPr txBox="1"/>
            <p:nvPr/>
          </p:nvSpPr>
          <p:spPr>
            <a:xfrm>
              <a:off x="1924126" y="-134385"/>
              <a:ext cx="3124868" cy="603144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Các giao thức và dịch vụ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7" name="TextBox 29">
              <a:extLst>
                <a:ext uri="{FF2B5EF4-FFF2-40B4-BE49-F238E27FC236}">
                  <a16:creationId xmlns:a16="http://schemas.microsoft.com/office/drawing/2014/main" id="{DC339ACD-A2BB-9297-ACC9-906B457532F9}"/>
                </a:ext>
              </a:extLst>
            </p:cNvPr>
            <p:cNvSpPr txBox="1"/>
            <p:nvPr/>
          </p:nvSpPr>
          <p:spPr>
            <a:xfrm>
              <a:off x="2225139" y="1102695"/>
              <a:ext cx="2876081" cy="11220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HTTP, FTTP, Telnet, NTP, DHCPP, PING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8" name="TextBox 30">
              <a:extLst>
                <a:ext uri="{FF2B5EF4-FFF2-40B4-BE49-F238E27FC236}">
                  <a16:creationId xmlns:a16="http://schemas.microsoft.com/office/drawing/2014/main" id="{BD2006CD-45A3-E91D-5291-DBB2E5AF7E8A}"/>
                </a:ext>
              </a:extLst>
            </p:cNvPr>
            <p:cNvSpPr txBox="1"/>
            <p:nvPr/>
          </p:nvSpPr>
          <p:spPr>
            <a:xfrm>
              <a:off x="2623113" y="2540215"/>
              <a:ext cx="1677074" cy="48416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TCP, UDP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TextBox 31">
              <a:extLst>
                <a:ext uri="{FF2B5EF4-FFF2-40B4-BE49-F238E27FC236}">
                  <a16:creationId xmlns:a16="http://schemas.microsoft.com/office/drawing/2014/main" id="{30ACBF91-9563-25BE-B6DC-C8DA1D8D6B4F}"/>
                </a:ext>
              </a:extLst>
            </p:cNvPr>
            <p:cNvSpPr txBox="1"/>
            <p:nvPr/>
          </p:nvSpPr>
          <p:spPr>
            <a:xfrm>
              <a:off x="1944157" y="3355075"/>
              <a:ext cx="2740713" cy="697245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IP, ARP, ICMP, IGMP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sp>
          <p:nvSpPr>
            <p:cNvPr id="30" name="TextBox 32">
              <a:extLst>
                <a:ext uri="{FF2B5EF4-FFF2-40B4-BE49-F238E27FC236}">
                  <a16:creationId xmlns:a16="http://schemas.microsoft.com/office/drawing/2014/main" id="{68BE2821-AB3C-342B-0F1C-1121647D80FB}"/>
                </a:ext>
              </a:extLst>
            </p:cNvPr>
            <p:cNvSpPr txBox="1"/>
            <p:nvPr/>
          </p:nvSpPr>
          <p:spPr>
            <a:xfrm>
              <a:off x="3002421" y="4483624"/>
              <a:ext cx="1531139" cy="697246"/>
            </a:xfrm>
            <a:prstGeom prst="rect">
              <a:avLst/>
            </a:prstGeom>
            <a:noFill/>
          </p:spPr>
          <p:txBody>
            <a:bodyPr wrap="square" rtlCol="0">
              <a:noAutofit/>
            </a:bodyPr>
            <a:lstStyle/>
            <a:p>
              <a:pPr indent="457200">
                <a:lnSpc>
                  <a:spcPct val="150000"/>
                </a:lnSpc>
                <a:spcAft>
                  <a:spcPts val="800"/>
                </a:spcAft>
              </a:pPr>
              <a:r>
                <a:rPr lang="en-US" sz="1200" b="1" kern="1200">
                  <a:solidFill>
                    <a:srgbClr val="000000"/>
                  </a:solidFill>
                  <a:effectLst/>
                  <a:latin typeface="Times New Roman" panose="02020603050405020304" pitchFamily="18" charset="0"/>
                  <a:ea typeface="Calibri" panose="020F0502020204030204" pitchFamily="34" charset="0"/>
                  <a:cs typeface="Times New Roman" panose="02020603050405020304" pitchFamily="18" charset="0"/>
                </a:rPr>
                <a:t>Enthernet</a:t>
              </a:r>
              <a:endParaRPr lang="en-US" sz="120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CF8B4B0-3548-9DAF-B70E-49B204056B4B}"/>
                </a:ext>
              </a:extLst>
            </p:cNvPr>
            <p:cNvCxnSpPr/>
            <p:nvPr/>
          </p:nvCxnSpPr>
          <p:spPr>
            <a:xfrm>
              <a:off x="1067177" y="3851233"/>
              <a:ext cx="5349923" cy="0"/>
            </a:xfrm>
            <a:prstGeom prst="line">
              <a:avLst/>
            </a:prstGeom>
            <a:ln>
              <a:prstDash val="dash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841142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459F9487-94AA-5E4E-DAE8-FEC50DC2BDBE}"/>
              </a:ext>
            </a:extLst>
          </p:cNvPr>
          <p:cNvGrpSpPr/>
          <p:nvPr/>
        </p:nvGrpSpPr>
        <p:grpSpPr>
          <a:xfrm>
            <a:off x="2657475" y="1600200"/>
            <a:ext cx="6877050" cy="3657600"/>
            <a:chOff x="2657475" y="1600200"/>
            <a:chExt cx="6877050" cy="3657600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0893EA2D-640A-0046-4272-E62A279951E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657475" y="1600200"/>
              <a:ext cx="6877050" cy="36576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9AF8AB0B-7C40-D2AC-D9F4-7B04C8ACEB60}"/>
                </a:ext>
              </a:extLst>
            </p:cNvPr>
            <p:cNvSpPr/>
            <p:nvPr/>
          </p:nvSpPr>
          <p:spPr>
            <a:xfrm>
              <a:off x="5499279" y="2305318"/>
              <a:ext cx="1468191" cy="7083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76885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ESP32-WROOM-32D-N16 ESPRESSIF - Module: IoT | Bluetooth Low Energy,WiFi;  PCB; SMD; 18x25.5x3.1mm; ESP32-WROOM-32D-16 | TME - Electronic components">
            <a:extLst>
              <a:ext uri="{FF2B5EF4-FFF2-40B4-BE49-F238E27FC236}">
                <a16:creationId xmlns:a16="http://schemas.microsoft.com/office/drawing/2014/main" id="{EA050504-5FEA-52EE-579D-6E3C21C5B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2586" y="2459864"/>
            <a:ext cx="2584362" cy="19382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34238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83A45E17-546E-1C9C-892E-9E63BE22BA45}"/>
              </a:ext>
            </a:extLst>
          </p:cNvPr>
          <p:cNvGrpSpPr/>
          <p:nvPr/>
        </p:nvGrpSpPr>
        <p:grpSpPr>
          <a:xfrm>
            <a:off x="2311400" y="1328273"/>
            <a:ext cx="4844992" cy="3625979"/>
            <a:chOff x="3098800" y="1950573"/>
            <a:chExt cx="4844992" cy="3625979"/>
          </a:xfrm>
        </p:grpSpPr>
        <p:pic>
          <p:nvPicPr>
            <p:cNvPr id="2" name="Picture 1" descr="PZEM-003 Voltmeter DC 0-300V 10A โวลตมิเตอร์ RS485 Modbus  เครื่องตรวจจับพลังงานไฟฟ้ากระแสตรง แบบมีกรอบใส่อย่างดี - Arduino, Raspberry  Pi, NodeMCU, IoT, Nvidia, Lora, AI, Machine Learning, Teensy, Lidar,  SenseCap, SenseCap M1 : Inspired by LnwShop.com">
              <a:extLst>
                <a:ext uri="{FF2B5EF4-FFF2-40B4-BE49-F238E27FC236}">
                  <a16:creationId xmlns:a16="http://schemas.microsoft.com/office/drawing/2014/main" id="{3FE52A4C-6F1A-60BD-8D94-706AB317665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9144" t="22394" b="17087"/>
            <a:stretch/>
          </p:blipFill>
          <p:spPr bwMode="auto">
            <a:xfrm>
              <a:off x="3098800" y="1950573"/>
              <a:ext cx="4844992" cy="3625979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78E93E1A-98A5-B7D7-FA55-A327AADA6538}"/>
                </a:ext>
              </a:extLst>
            </p:cNvPr>
            <p:cNvSpPr/>
            <p:nvPr/>
          </p:nvSpPr>
          <p:spPr>
            <a:xfrm>
              <a:off x="6096000" y="2946400"/>
              <a:ext cx="812800" cy="1701800"/>
            </a:xfrm>
            <a:prstGeom prst="ellipse">
              <a:avLst/>
            </a:prstGeom>
            <a:noFill/>
            <a:ln w="3810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0700365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BC55D0A5-70C1-0136-D2D6-C71F57A32988}"/>
              </a:ext>
            </a:extLst>
          </p:cNvPr>
          <p:cNvGrpSpPr/>
          <p:nvPr/>
        </p:nvGrpSpPr>
        <p:grpSpPr>
          <a:xfrm>
            <a:off x="1928406" y="1581937"/>
            <a:ext cx="5579110" cy="3075940"/>
            <a:chOff x="1825375" y="1646331"/>
            <a:chExt cx="5579110" cy="3075940"/>
          </a:xfrm>
        </p:grpSpPr>
        <p:pic>
          <p:nvPicPr>
            <p:cNvPr id="6" name="Picture 5" descr="Mạch ổn áp sử dụng LM7805">
              <a:extLst>
                <a:ext uri="{FF2B5EF4-FFF2-40B4-BE49-F238E27FC236}">
                  <a16:creationId xmlns:a16="http://schemas.microsoft.com/office/drawing/2014/main" id="{E0C8075E-753C-9E42-9A7C-C8C5DCA1062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24227" b="20640"/>
            <a:stretch/>
          </p:blipFill>
          <p:spPr bwMode="auto">
            <a:xfrm>
              <a:off x="1825375" y="1646331"/>
              <a:ext cx="5579110" cy="3075940"/>
            </a:xfrm>
            <a:prstGeom prst="rect">
              <a:avLst/>
            </a:prstGeom>
            <a:noFill/>
            <a:ln>
              <a:noFill/>
            </a:ln>
            <a:extLst>
              <a:ext uri="{53640926-AAD7-44D8-BBD7-CCE9431645EC}">
                <a14:shadowObscured xmlns:a14="http://schemas.microsoft.com/office/drawing/2010/main"/>
              </a:ext>
            </a:extLst>
          </p:spPr>
        </p:pic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0E84F4F-CCB3-4E36-6321-CBF8FC6E3BCA}"/>
                </a:ext>
              </a:extLst>
            </p:cNvPr>
            <p:cNvSpPr/>
            <p:nvPr/>
          </p:nvSpPr>
          <p:spPr>
            <a:xfrm>
              <a:off x="2807593" y="1646331"/>
              <a:ext cx="2279561" cy="618186"/>
            </a:xfrm>
            <a:prstGeom prst="rect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6"/>
            </a:lnRef>
            <a:fillRef idx="1">
              <a:schemeClr val="lt1"/>
            </a:fillRef>
            <a:effectRef idx="0">
              <a:schemeClr val="accent6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073841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174</Words>
  <Application>Microsoft Office PowerPoint</Application>
  <PresentationFormat>Widescreen</PresentationFormat>
  <Paragraphs>57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Thinh</dc:creator>
  <cp:lastModifiedBy>Thinh</cp:lastModifiedBy>
  <cp:revision>1</cp:revision>
  <dcterms:created xsi:type="dcterms:W3CDTF">2022-06-19T00:16:05Z</dcterms:created>
  <dcterms:modified xsi:type="dcterms:W3CDTF">2022-06-19T00:16:19Z</dcterms:modified>
</cp:coreProperties>
</file>

<file path=docProps/thumbnail.jpeg>
</file>